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5" r:id="rId4"/>
    <p:sldId id="258" r:id="rId5"/>
    <p:sldId id="302" r:id="rId6"/>
    <p:sldId id="303" r:id="rId7"/>
    <p:sldId id="286" r:id="rId8"/>
    <p:sldId id="304" r:id="rId9"/>
    <p:sldId id="261" r:id="rId10"/>
    <p:sldId id="309" r:id="rId11"/>
    <p:sldId id="314" r:id="rId12"/>
    <p:sldId id="315" r:id="rId13"/>
    <p:sldId id="316" r:id="rId14"/>
    <p:sldId id="262" r:id="rId15"/>
    <p:sldId id="260" r:id="rId16"/>
    <p:sldId id="305" r:id="rId17"/>
    <p:sldId id="306" r:id="rId18"/>
    <p:sldId id="307" r:id="rId19"/>
    <p:sldId id="264" r:id="rId20"/>
    <p:sldId id="265" r:id="rId21"/>
    <p:sldId id="310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87" r:id="rId32"/>
    <p:sldId id="311" r:id="rId33"/>
    <p:sldId id="308" r:id="rId34"/>
    <p:sldId id="275" r:id="rId35"/>
    <p:sldId id="276" r:id="rId36"/>
    <p:sldId id="277" r:id="rId37"/>
    <p:sldId id="278" r:id="rId38"/>
    <p:sldId id="280" r:id="rId39"/>
    <p:sldId id="281" r:id="rId40"/>
    <p:sldId id="283" r:id="rId41"/>
    <p:sldId id="279" r:id="rId42"/>
    <p:sldId id="282" r:id="rId43"/>
    <p:sldId id="284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12" r:id="rId59"/>
    <p:sldId id="313" r:id="rId60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4484"/>
    <a:srgbClr val="EA11EF"/>
    <a:srgbClr val="3A89B0"/>
    <a:srgbClr val="D515BE"/>
    <a:srgbClr val="25C52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6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27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17" name="1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9" name="2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7" name="6 Dikdörtgen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Dikdörtgen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Dikdörtgen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Yuvarlatılmış Dikdörtgen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Dikdörtgen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Dikdörtgen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Dikdörtgen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9" name="8 İçerik Yer Tutucusu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3" name="12 İçerik Yer Tutucusu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İçerik Yer Tutucusu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10 Dikdörtgen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Dikdörtgen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Dikdörtgen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Yuvarlatılmış Dikdörtgen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12 Metin Yer Tutucusu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AD8D2AB-2F14-49ED-97E3-2287C36C957E}" type="datetimeFigureOut">
              <a:rPr lang="tr-TR" smtClean="0"/>
              <a:pPr/>
              <a:t>21.2.2019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A4D720A-DBB6-48A2-969B-3C54B8F33E2A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KOMÜNİTE VE POPULASYON EKOLOJİSİ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2018-AYT</a:t>
            </a:r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92135"/>
            <a:ext cx="5328591" cy="623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436096" y="58772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2014-LYS</a:t>
            </a:r>
            <a:endParaRPr lang="tr-T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340768"/>
            <a:ext cx="5760640" cy="523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508104" y="6021288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2013-LYS</a:t>
            </a:r>
            <a:endParaRPr lang="tr-T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3670" y="291069"/>
            <a:ext cx="5430778" cy="623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6444208" y="5661248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2012-LYS</a:t>
            </a:r>
            <a:endParaRPr lang="tr-T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557590"/>
            <a:ext cx="5787100" cy="424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339752" y="4509120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Yaşama alanına en iyi uyum sağlayan tür, bu ortamdaki diğer türlerle en iyi rekabet edebilen türdür.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Rekabeti etkileyen önemli faktörlerden biri </a:t>
            </a:r>
            <a:r>
              <a:rPr lang="tr-TR" i="1" dirty="0" smtClean="0">
                <a:latin typeface="Calibri" pitchFamily="34" charset="0"/>
                <a:cs typeface="Calibri" pitchFamily="34" charset="0"/>
              </a:rPr>
              <a:t>türlerin gelişme ve olgunlaşma dönemlerinin farklı olmasıdır. Bu dönemler ne kadar farklıysa türler arasındaki rekabet o ölçüde azalır.</a:t>
            </a:r>
          </a:p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Rekabette elenme prensibine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göre </a:t>
            </a:r>
            <a:r>
              <a:rPr lang="tr-TR" i="1" u="sng" dirty="0" smtClean="0">
                <a:latin typeface="Calibri" pitchFamily="34" charset="0"/>
                <a:cs typeface="Calibri" pitchFamily="34" charset="0"/>
              </a:rPr>
              <a:t>ekolojik nişleri aynı olan iki tür </a:t>
            </a:r>
            <a:r>
              <a:rPr lang="tr-TR" i="1" u="sng" dirty="0" err="1" smtClean="0">
                <a:latin typeface="Calibri" pitchFamily="34" charset="0"/>
                <a:cs typeface="Calibri" pitchFamily="34" charset="0"/>
              </a:rPr>
              <a:t>komünite</a:t>
            </a:r>
            <a:r>
              <a:rPr lang="tr-TR" i="1" u="sng" dirty="0" smtClean="0">
                <a:latin typeface="Calibri" pitchFamily="34" charset="0"/>
                <a:cs typeface="Calibri" pitchFamily="34" charset="0"/>
              </a:rPr>
              <a:t> içerisinde bir arada bulunamaz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. Çünkü rekabet gücü yüksek olan tür hızla sayısını artırarak ortamdaki kaynaklardan hızlı şekilde yararlanır ve diğer türün yok olmasına neden olabilir.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Bir türün kendi çevresindeki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biyotik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ve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abiyotik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faktörleri kullanımıyla ilgili durumların tümü o türün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ekolojik nişi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olarak adlandırılır.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Aynı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içindeki benzer türlerin zamanla ekolojik nişlerinde değişimler ortaya çıkabilir.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Eğer nişlerde farklılık varsa,benzer türler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içersinde bir arada bulunabilir. </a:t>
            </a:r>
          </a:p>
          <a:p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Komünitedeki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benzer türlerin bir arada yaşamasını mümkün kılan niş farklılaşmasına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kaynak paylaşımı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denir.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B.</a:t>
            </a:r>
            <a:r>
              <a:rPr lang="tr-TR" dirty="0" err="1" smtClean="0"/>
              <a:t>Komünitelerde</a:t>
            </a:r>
            <a:r>
              <a:rPr lang="tr-TR" dirty="0" smtClean="0"/>
              <a:t> </a:t>
            </a:r>
            <a:r>
              <a:rPr lang="tr-TR" b="1" dirty="0" err="1" smtClean="0"/>
              <a:t>predasyon</a:t>
            </a:r>
            <a:r>
              <a:rPr lang="tr-TR" b="1" dirty="0" smtClean="0"/>
              <a:t> </a:t>
            </a:r>
            <a:r>
              <a:rPr lang="tr-TR" dirty="0" smtClean="0"/>
              <a:t>görülebilir.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Yeme ve yenmekten kurtulma üreme başarısında ön koşuldur. Doğal seleksiyon hem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predatörlerin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hem de avın adaptasyonlarını belirler.</a:t>
            </a:r>
          </a:p>
          <a:p>
            <a:r>
              <a:rPr lang="tr-TR" dirty="0" err="1" smtClean="0">
                <a:latin typeface="Calibri" pitchFamily="34" charset="0"/>
                <a:cs typeface="Calibri" pitchFamily="34" charset="0"/>
              </a:rPr>
              <a:t>Predatör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adaptasyonları: keskin duyulara sahip,yakalama ve tutmaya yarayan pençe,diş,zehir gibi adaptasyonlar</a:t>
            </a:r>
          </a:p>
          <a:p>
            <a:r>
              <a:rPr lang="tr-TR" dirty="0" err="1" smtClean="0">
                <a:latin typeface="Calibri" pitchFamily="34" charset="0"/>
                <a:cs typeface="Calibri" pitchFamily="34" charset="0"/>
              </a:rPr>
              <a:t>Herbivorlara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karşı bitki adaptasyonları: toksin üretimi,diken yapıları geliştirme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Hayvanların avcı türlere karşı adaptasyonları: savunma davranışı (pasif (saklanma) ya da aktif (kaçma-saldırma) geliştirirler.</a:t>
            </a:r>
          </a:p>
          <a:p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Savunma Biçimleri</a:t>
            </a:r>
            <a:r>
              <a:rPr lang="tr-TR" dirty="0" smtClean="0"/>
              <a:t>: </a:t>
            </a:r>
          </a:p>
          <a:p>
            <a:pPr>
              <a:buNone/>
            </a:pPr>
            <a:r>
              <a:rPr lang="tr-TR" dirty="0" smtClean="0">
                <a:latin typeface="Calibri" pitchFamily="34" charset="0"/>
                <a:cs typeface="Calibri" pitchFamily="34" charset="0"/>
              </a:rPr>
              <a:t>1.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Uyumsal renklenme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pasif bir savunmadır. Potansiyel avın bulunduğu kendi zemini içerisinde saptanmasını zorlaştırır.Kamuflaj ya da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kriptik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renklenme</a:t>
            </a:r>
          </a:p>
          <a:p>
            <a:pPr>
              <a:buNone/>
            </a:pPr>
            <a:r>
              <a:rPr lang="tr-TR" b="1" dirty="0" smtClean="0">
                <a:latin typeface="Calibri" pitchFamily="34" charset="0"/>
                <a:cs typeface="Calibri" pitchFamily="34" charset="0"/>
              </a:rPr>
              <a:t>2.Mekanik ya da kimyasal savunma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pasif veya aktif savunma şeklinde olabilir. Örn: Bazı hayvanlar yedikleri bitkilerden aldıkları toksinleri biriktirerek pasif kimyasal savunma yapabilir.Kral kelebekleri larva halindeyken sütleğen bitkisinden elde ettiği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zehiri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bünyesinde depolar.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Aktif kimyasal savunmaya sahip hayvanlar genellikle parlak uyarıcı renklere sahiptir (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aposematik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renklenme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Örnek:Zehirli ok kurbağası parlak kırmızı renklidir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Bazı hayvan türleri de </a:t>
            </a:r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mimikri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yoluyla savunma yapar. </a:t>
            </a:r>
          </a:p>
          <a:p>
            <a:r>
              <a:rPr lang="tr-TR" dirty="0" err="1" smtClean="0">
                <a:latin typeface="Calibri" pitchFamily="34" charset="0"/>
                <a:cs typeface="Calibri" pitchFamily="34" charset="0"/>
              </a:rPr>
              <a:t>Mimikri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:Bir türün diğerinin görüntüsünü ya da davranışını taklit etmesi</a:t>
            </a:r>
          </a:p>
          <a:p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C.</a:t>
            </a:r>
            <a:r>
              <a:rPr lang="tr-TR" dirty="0" err="1" smtClean="0"/>
              <a:t>Komünitelerde</a:t>
            </a:r>
            <a:r>
              <a:rPr lang="tr-TR" dirty="0" smtClean="0"/>
              <a:t> </a:t>
            </a:r>
            <a:r>
              <a:rPr lang="tr-TR" dirty="0" err="1" smtClean="0"/>
              <a:t>Simbiyotik</a:t>
            </a:r>
            <a:r>
              <a:rPr lang="tr-TR" dirty="0" smtClean="0"/>
              <a:t> İlişkiler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İki farklı türe ait bireyin ya da popülasyonun yarar ve zarar gözetilmeden birlikte yaşamasına </a:t>
            </a:r>
            <a:r>
              <a:rPr lang="tr-TR" b="1" dirty="0" err="1" smtClean="0"/>
              <a:t>simbiyoz</a:t>
            </a:r>
            <a:r>
              <a:rPr lang="tr-TR" b="1" dirty="0" smtClean="0"/>
              <a:t> (birlikte yaşam) denir.</a:t>
            </a:r>
          </a:p>
          <a:p>
            <a:endParaRPr lang="tr-TR" dirty="0"/>
          </a:p>
        </p:txBody>
      </p:sp>
      <p:sp>
        <p:nvSpPr>
          <p:cNvPr id="4" name="3 Yuvarlatılmış Dikdörtgen"/>
          <p:cNvSpPr/>
          <p:nvPr/>
        </p:nvSpPr>
        <p:spPr>
          <a:xfrm>
            <a:off x="3131840" y="2636912"/>
            <a:ext cx="2016224" cy="792088"/>
          </a:xfrm>
          <a:prstGeom prst="roundRect">
            <a:avLst/>
          </a:prstGeom>
          <a:solidFill>
            <a:srgbClr val="25C5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SİMBİYOTİK İLİŞKİLER</a:t>
            </a:r>
            <a:endParaRPr lang="tr-TR" dirty="0"/>
          </a:p>
        </p:txBody>
      </p:sp>
      <p:sp>
        <p:nvSpPr>
          <p:cNvPr id="5" name="4 Aşağı Ok"/>
          <p:cNvSpPr/>
          <p:nvPr/>
        </p:nvSpPr>
        <p:spPr>
          <a:xfrm rot="2255513">
            <a:off x="1930602" y="3157252"/>
            <a:ext cx="725412" cy="197451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5 Aşağı Ok"/>
          <p:cNvSpPr/>
          <p:nvPr/>
        </p:nvSpPr>
        <p:spPr>
          <a:xfrm>
            <a:off x="4067944" y="3501008"/>
            <a:ext cx="725412" cy="165618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6 Aşağı Ok"/>
          <p:cNvSpPr/>
          <p:nvPr/>
        </p:nvSpPr>
        <p:spPr>
          <a:xfrm rot="19838675">
            <a:off x="5648693" y="3194309"/>
            <a:ext cx="725412" cy="193867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11 Dikdörtgen"/>
          <p:cNvSpPr/>
          <p:nvPr/>
        </p:nvSpPr>
        <p:spPr>
          <a:xfrm>
            <a:off x="611560" y="5085184"/>
            <a:ext cx="2304256" cy="11521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MUTUALİZM</a:t>
            </a:r>
            <a:endParaRPr lang="tr-TR" dirty="0"/>
          </a:p>
        </p:txBody>
      </p:sp>
      <p:sp>
        <p:nvSpPr>
          <p:cNvPr id="13" name="12 Yuvarlatılmış Dikdörtgen"/>
          <p:cNvSpPr/>
          <p:nvPr/>
        </p:nvSpPr>
        <p:spPr>
          <a:xfrm>
            <a:off x="6012160" y="5157192"/>
            <a:ext cx="2592288" cy="127444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PARAZİTİZM</a:t>
            </a:r>
            <a:endParaRPr lang="tr-TR" dirty="0"/>
          </a:p>
        </p:txBody>
      </p:sp>
      <p:sp>
        <p:nvSpPr>
          <p:cNvPr id="14" name="13 Yuvarlatılmış Dikdörtgen"/>
          <p:cNvSpPr/>
          <p:nvPr/>
        </p:nvSpPr>
        <p:spPr>
          <a:xfrm>
            <a:off x="3131840" y="5229200"/>
            <a:ext cx="2664296" cy="10801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KOMMENSALİZM</a:t>
            </a:r>
            <a:endParaRPr lang="tr-T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Bir alan yada habitat içersindeki tüm </a:t>
            </a:r>
            <a:r>
              <a:rPr lang="tr-TR" dirty="0" err="1" smtClean="0"/>
              <a:t>populasyonların</a:t>
            </a:r>
            <a:r>
              <a:rPr lang="tr-TR" dirty="0" smtClean="0"/>
              <a:t> birliğine </a:t>
            </a:r>
            <a:r>
              <a:rPr lang="tr-TR" b="1" dirty="0" err="1" smtClean="0"/>
              <a:t>komünite</a:t>
            </a:r>
            <a:r>
              <a:rPr lang="tr-TR" b="1" dirty="0" smtClean="0"/>
              <a:t> denir.</a:t>
            </a:r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2643182"/>
            <a:ext cx="6143668" cy="360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MUTUALİZM</a:t>
            </a:r>
            <a:endParaRPr lang="tr-TR" dirty="0"/>
          </a:p>
        </p:txBody>
      </p:sp>
      <p:sp>
        <p:nvSpPr>
          <p:cNvPr id="4" name="3 İçerik Yer Tutucusu"/>
          <p:cNvSpPr>
            <a:spLocks noGrp="1"/>
          </p:cNvSpPr>
          <p:nvPr>
            <p:ph sz="quarter" idx="1"/>
          </p:nvPr>
        </p:nvSpPr>
        <p:spPr>
          <a:xfrm>
            <a:off x="5220072" y="2708920"/>
            <a:ext cx="2592288" cy="2160240"/>
          </a:xfrm>
          <a:prstGeom prst="hear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smtClean="0">
                <a:solidFill>
                  <a:srgbClr val="FFC000"/>
                </a:solidFill>
              </a:rPr>
              <a:t>MUTUALİZM</a:t>
            </a:r>
            <a:endParaRPr lang="tr-TR" sz="1600" dirty="0">
              <a:solidFill>
                <a:srgbClr val="FFC000"/>
              </a:solidFill>
            </a:endParaRPr>
          </a:p>
        </p:txBody>
      </p:sp>
      <p:sp>
        <p:nvSpPr>
          <p:cNvPr id="5" name="4 Gülen Yüz"/>
          <p:cNvSpPr/>
          <p:nvPr/>
        </p:nvSpPr>
        <p:spPr>
          <a:xfrm>
            <a:off x="4788024" y="260648"/>
            <a:ext cx="2088232" cy="2304256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5 Gülen Yüz"/>
          <p:cNvSpPr/>
          <p:nvPr/>
        </p:nvSpPr>
        <p:spPr>
          <a:xfrm>
            <a:off x="7055768" y="4553744"/>
            <a:ext cx="2088232" cy="2304256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6 Metin kutusu"/>
          <p:cNvSpPr txBox="1"/>
          <p:nvPr/>
        </p:nvSpPr>
        <p:spPr>
          <a:xfrm>
            <a:off x="323528" y="1412776"/>
            <a:ext cx="4320480" cy="430887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sz="2000" dirty="0" err="1" smtClean="0"/>
              <a:t>Mutualizm</a:t>
            </a:r>
            <a:r>
              <a:rPr lang="tr-TR" sz="2000" dirty="0" smtClean="0"/>
              <a:t>, farklı ihtiyaçları birbirini tamamlayan organizmalar arasında görülür.</a:t>
            </a:r>
          </a:p>
          <a:p>
            <a:r>
              <a:rPr lang="tr-TR" sz="2000" dirty="0" smtClean="0"/>
              <a:t>ÖRNEKLER:</a:t>
            </a:r>
          </a:p>
          <a:p>
            <a:r>
              <a:rPr lang="tr-TR" sz="2000" dirty="0" smtClean="0"/>
              <a:t>1)Liken</a:t>
            </a:r>
          </a:p>
          <a:p>
            <a:r>
              <a:rPr lang="tr-TR" sz="2000" dirty="0" smtClean="0"/>
              <a:t>2) Geviş getiren hayvanlar ile onların işkembesinde yaşayan yararlı bakteriler</a:t>
            </a:r>
          </a:p>
          <a:p>
            <a:r>
              <a:rPr lang="tr-TR" sz="2000" dirty="0" smtClean="0"/>
              <a:t>3)İnsan ile onun bağırsağında yaşayan </a:t>
            </a:r>
            <a:r>
              <a:rPr lang="tr-TR" sz="2000" dirty="0" err="1" smtClean="0"/>
              <a:t>bakeriler</a:t>
            </a:r>
            <a:r>
              <a:rPr lang="tr-TR" sz="2000" dirty="0" smtClean="0"/>
              <a:t> </a:t>
            </a:r>
          </a:p>
          <a:p>
            <a:r>
              <a:rPr lang="tr-TR" sz="2000" dirty="0" smtClean="0"/>
              <a:t>Türler arasında zorunlu olmayan </a:t>
            </a:r>
            <a:r>
              <a:rPr lang="tr-TR" sz="2000" dirty="0" err="1" smtClean="0"/>
              <a:t>mutualizm</a:t>
            </a:r>
            <a:r>
              <a:rPr lang="tr-TR" sz="2000" dirty="0" smtClean="0"/>
              <a:t> de görülebilir. Bu durum </a:t>
            </a:r>
            <a:r>
              <a:rPr lang="tr-TR" sz="2000" b="1" dirty="0" smtClean="0"/>
              <a:t>gevşek </a:t>
            </a:r>
            <a:r>
              <a:rPr lang="tr-TR" sz="2000" b="1" dirty="0" err="1" smtClean="0"/>
              <a:t>mutualizm</a:t>
            </a:r>
            <a:r>
              <a:rPr lang="tr-TR" sz="2000" b="1" dirty="0" smtClean="0"/>
              <a:t> denir.</a:t>
            </a:r>
            <a:endParaRPr lang="tr-TR" sz="2000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2016-LYS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217894"/>
            <a:ext cx="5885022" cy="487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123728" y="20608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KOMMENSALİZM</a:t>
            </a:r>
            <a:endParaRPr lang="tr-TR" dirty="0"/>
          </a:p>
        </p:txBody>
      </p:sp>
      <p:sp>
        <p:nvSpPr>
          <p:cNvPr id="5" name="4 Gülen Yüz"/>
          <p:cNvSpPr/>
          <p:nvPr/>
        </p:nvSpPr>
        <p:spPr>
          <a:xfrm>
            <a:off x="1187624" y="1412776"/>
            <a:ext cx="2088232" cy="2304256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3 İçerik Yer Tutucusu"/>
          <p:cNvSpPr>
            <a:spLocks noGrp="1"/>
          </p:cNvSpPr>
          <p:nvPr>
            <p:ph sz="quarter" idx="1"/>
          </p:nvPr>
        </p:nvSpPr>
        <p:spPr>
          <a:xfrm>
            <a:off x="3563888" y="1484784"/>
            <a:ext cx="2448272" cy="2376264"/>
          </a:xfrm>
          <a:prstGeom prst="hear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tr-TR" sz="1200" dirty="0" smtClean="0">
                <a:solidFill>
                  <a:srgbClr val="FFC000"/>
                </a:solidFill>
              </a:rPr>
              <a:t>KOMMENSALİZM</a:t>
            </a:r>
            <a:endParaRPr lang="tr-TR" sz="1200" dirty="0">
              <a:solidFill>
                <a:srgbClr val="FFC000"/>
              </a:solidFill>
            </a:endParaRPr>
          </a:p>
        </p:txBody>
      </p:sp>
      <p:sp>
        <p:nvSpPr>
          <p:cNvPr id="7" name="6 Gülen Yüz"/>
          <p:cNvSpPr/>
          <p:nvPr/>
        </p:nvSpPr>
        <p:spPr>
          <a:xfrm>
            <a:off x="6228184" y="1412776"/>
            <a:ext cx="2304256" cy="2304256"/>
          </a:xfrm>
          <a:prstGeom prst="smileyFace">
            <a:avLst>
              <a:gd name="adj" fmla="val 37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7 Metin kutusu"/>
          <p:cNvSpPr txBox="1"/>
          <p:nvPr/>
        </p:nvSpPr>
        <p:spPr>
          <a:xfrm>
            <a:off x="395536" y="4149080"/>
            <a:ext cx="8280920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Birlikte yaşayan iki türden biri bu birliktelikten yararlanırken (konuk) diğer tür (konak) etkilenmez. ÖRNEK:</a:t>
            </a:r>
          </a:p>
          <a:p>
            <a:r>
              <a:rPr lang="tr-TR" sz="2400" dirty="0" err="1" smtClean="0"/>
              <a:t>İstridye</a:t>
            </a:r>
            <a:r>
              <a:rPr lang="tr-TR" sz="2400" dirty="0" smtClean="0"/>
              <a:t> ve yengeç türü (Yengeçler konağın yemediği ya da ondan arta kalan yiyeceklerle beslenir ve istiridye sayesinde dış etkenlerden korunur. Yengeç bu birliktelikten yarar sağlarken istiridye zarar ya da yarar görmez)</a:t>
            </a:r>
            <a:endParaRPr lang="tr-T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PARAZİTİZM</a:t>
            </a:r>
            <a:endParaRPr lang="tr-TR" dirty="0"/>
          </a:p>
        </p:txBody>
      </p:sp>
      <p:sp>
        <p:nvSpPr>
          <p:cNvPr id="6" name="5 Gülen Yüz"/>
          <p:cNvSpPr/>
          <p:nvPr/>
        </p:nvSpPr>
        <p:spPr>
          <a:xfrm>
            <a:off x="683568" y="1340768"/>
            <a:ext cx="2088232" cy="2304256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3 İçerik Yer Tutucusu"/>
          <p:cNvSpPr>
            <a:spLocks noGrp="1"/>
          </p:cNvSpPr>
          <p:nvPr>
            <p:ph sz="quarter" idx="1"/>
          </p:nvPr>
        </p:nvSpPr>
        <p:spPr>
          <a:xfrm>
            <a:off x="3347864" y="1484784"/>
            <a:ext cx="2448272" cy="2376264"/>
          </a:xfrm>
          <a:prstGeom prst="hear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tr-TR" sz="1200" dirty="0" smtClean="0">
                <a:solidFill>
                  <a:srgbClr val="FFC000"/>
                </a:solidFill>
              </a:rPr>
              <a:t>KOMMENSALİZM</a:t>
            </a:r>
            <a:endParaRPr lang="tr-TR" sz="1200" dirty="0">
              <a:solidFill>
                <a:srgbClr val="FFC000"/>
              </a:solidFill>
            </a:endParaRPr>
          </a:p>
        </p:txBody>
      </p:sp>
      <p:sp>
        <p:nvSpPr>
          <p:cNvPr id="8" name="7 Gülen Yüz"/>
          <p:cNvSpPr/>
          <p:nvPr/>
        </p:nvSpPr>
        <p:spPr>
          <a:xfrm>
            <a:off x="6300192" y="1484784"/>
            <a:ext cx="2088232" cy="2304256"/>
          </a:xfrm>
          <a:prstGeom prst="smileyFace">
            <a:avLst>
              <a:gd name="adj" fmla="val -4653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8 Metin kutusu"/>
          <p:cNvSpPr txBox="1"/>
          <p:nvPr/>
        </p:nvSpPr>
        <p:spPr>
          <a:xfrm>
            <a:off x="323528" y="4077072"/>
            <a:ext cx="8424936" cy="1938992"/>
          </a:xfrm>
          <a:prstGeom prst="rect">
            <a:avLst/>
          </a:prstGeom>
          <a:solidFill>
            <a:srgbClr val="674484"/>
          </a:solidFill>
        </p:spPr>
        <p:txBody>
          <a:bodyPr wrap="square" rtlCol="0">
            <a:spAutoFit/>
          </a:bodyPr>
          <a:lstStyle/>
          <a:p>
            <a:r>
              <a:rPr lang="sv-SE" sz="2400" dirty="0" smtClean="0"/>
              <a:t>Zarar gören konak, yararlanan ise</a:t>
            </a:r>
            <a:r>
              <a:rPr lang="tr-TR" sz="2400" dirty="0" smtClean="0"/>
              <a:t> parazit olarak adlandırılır. Parazit, üzerinde veya içinde yaşadığı konağın besinlerine ortak olarak ona zarar verir. Parazit canlıların çoğunun tutunma ve duyu organları iyi gelişmiştir. Bu canlılar hızlı ürer; ancak enzim ve sindirim sistemleri iyi gelişmediğinden konağa bağımlı olarak yaşar.</a:t>
            </a:r>
            <a:endParaRPr lang="tr-T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b="1" dirty="0" smtClean="0"/>
              <a:t>Bir hücreli parazitler: </a:t>
            </a:r>
            <a:r>
              <a:rPr lang="tr-TR" dirty="0" smtClean="0"/>
              <a:t>Bazı bakteriler, amipler ve kamçılılar ile sıtma mikrobu bir hücreli parazitlerdendir</a:t>
            </a:r>
          </a:p>
          <a:p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636912"/>
            <a:ext cx="39719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636912"/>
            <a:ext cx="4298530" cy="2878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b="1" dirty="0" smtClean="0"/>
              <a:t>Bitkisel parazitler: </a:t>
            </a:r>
            <a:r>
              <a:rPr lang="tr-TR" dirty="0" smtClean="0"/>
              <a:t>Yarı parazit ve tam parazit olmak üzere iki çeşidi vardır. </a:t>
            </a:r>
          </a:p>
          <a:p>
            <a:r>
              <a:rPr lang="tr-TR" dirty="0" smtClean="0"/>
              <a:t>Yarı parazitler, inorganik maddeyi kullanarak kendileri için gerekli olan organik maddeleri sentezler. Yarı parazitlere ökse otu (</a:t>
            </a:r>
            <a:r>
              <a:rPr lang="tr-TR" i="1" dirty="0" err="1" smtClean="0"/>
              <a:t>Viskum</a:t>
            </a:r>
            <a:r>
              <a:rPr lang="tr-TR" i="1" dirty="0" smtClean="0"/>
              <a:t> </a:t>
            </a:r>
            <a:r>
              <a:rPr lang="tr-TR" i="1" dirty="0" err="1" smtClean="0"/>
              <a:t>album</a:t>
            </a:r>
            <a:r>
              <a:rPr lang="tr-TR" i="1" dirty="0" smtClean="0"/>
              <a:t>) örnek verilebilir.</a:t>
            </a:r>
            <a:endParaRPr lang="tr-T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3140968"/>
            <a:ext cx="31146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/>
              <a:t>Tam parazitlere örnek olarak canavar otu (</a:t>
            </a:r>
            <a:r>
              <a:rPr lang="tr-TR" i="1" dirty="0" err="1" smtClean="0"/>
              <a:t>Orobanche</a:t>
            </a:r>
            <a:r>
              <a:rPr lang="tr-TR" i="1" dirty="0" smtClean="0"/>
              <a:t>) verilebilir. Yaprakları küçük, </a:t>
            </a:r>
            <a:r>
              <a:rPr lang="tr-TR" i="1" dirty="0" err="1" smtClean="0"/>
              <a:t>ksilemleri</a:t>
            </a:r>
            <a:r>
              <a:rPr lang="tr-TR" i="1" dirty="0" smtClean="0"/>
              <a:t> zayıf olan </a:t>
            </a:r>
            <a:r>
              <a:rPr lang="tr-TR" dirty="0" smtClean="0"/>
              <a:t>bu bitkiler, klorofilleri olmadığı için fotosentez yapamaz. Emeç adı verilen emme organlarını üzerinde yaşadığı konağın iletim sistemine kadar uzatarak organik besinleri ve su ihtiyacını konak canlıdan karşılar.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795" y="179816"/>
            <a:ext cx="7786645" cy="583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1835696" y="6237312"/>
            <a:ext cx="53285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Ökse otu+Elma Ağacı</a:t>
            </a:r>
            <a:endParaRPr lang="tr-T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3429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052736"/>
            <a:ext cx="489654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etin kutusu"/>
          <p:cNvSpPr txBox="1"/>
          <p:nvPr/>
        </p:nvSpPr>
        <p:spPr>
          <a:xfrm>
            <a:off x="971600" y="6093296"/>
            <a:ext cx="108012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Cin saçı </a:t>
            </a:r>
            <a:endParaRPr lang="tr-T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Hayvansal Parazitler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b="1" dirty="0" smtClean="0"/>
              <a:t>İç parazitler: </a:t>
            </a:r>
            <a:r>
              <a:rPr lang="tr-TR" dirty="0" smtClean="0"/>
              <a:t>Sindirim sistemi bulunmayan iç parazitler, konağın sindirilmiş besinlerini kullanır. İç parazitlerin hareket, duyu ve sinir sistemleri basit yapıda olmasına karşın üreme sistemleri çok gelişmiştir. Tenya, bağırsak solucanları iç parazit örneklerindendir</a:t>
            </a:r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4598311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717032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KOMÜNİTENİN ÖZELLİKLERİ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rgbClr val="92D050"/>
          </a:solidFill>
        </p:spPr>
        <p:txBody>
          <a:bodyPr>
            <a:normAutofit lnSpcReduction="10000"/>
          </a:bodyPr>
          <a:lstStyle/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1.</a:t>
            </a:r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Komünitelerin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 büyüklükleri farklı olabilir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. Bulunduğu ortamdaki çevresel koşullar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komünitedeki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türlerin çeşitliliğini ve dağılımını etkiler. En az tür çeşitliliği kutup bölgelerindeki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komünitelerde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görülürken orta enlemlere doğru gidildikçe çeşitlilik artar ve tropikal bölgelerdeki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komünitelerde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tür çeşitliliği en yüksek düzeye ulaşır. 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Enlemlerdeki tür çeşitliliği daha </a:t>
            </a:r>
            <a:r>
              <a:rPr lang="tr-TR" u="sng" dirty="0" smtClean="0">
                <a:latin typeface="Calibri" pitchFamily="34" charset="0"/>
                <a:cs typeface="Calibri" pitchFamily="34" charset="0"/>
              </a:rPr>
              <a:t>çok iklimsel nedenlere bağlıdır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Komünitenin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coğrafik büyüklüğü de tür zenginliğini etkileyen bir diğer etkendir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b="1" dirty="0" smtClean="0"/>
              <a:t>Dış parazitler: </a:t>
            </a:r>
            <a:r>
              <a:rPr lang="tr-TR" dirty="0" smtClean="0"/>
              <a:t>Üzerine kısa ya da uzun süre tutunarak konağın kanını emen, </a:t>
            </a:r>
            <a:r>
              <a:rPr lang="tr-TR" b="1" dirty="0" smtClean="0"/>
              <a:t>sindirim sistemi gelişmiş </a:t>
            </a:r>
            <a:r>
              <a:rPr lang="tr-TR" dirty="0" smtClean="0"/>
              <a:t>parazitlerdir. Ancak çoğunda sindirim enzimi salgılanmaz. Bit, pire, kene dış parazit örneklerdir.</a:t>
            </a:r>
          </a:p>
          <a:p>
            <a:endParaRPr lang="tr-T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284984"/>
            <a:ext cx="755114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6672"/>
            <a:ext cx="7916661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2015-LYS</a:t>
            </a:r>
            <a:endParaRPr lang="tr-T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456"/>
            <a:ext cx="6458429" cy="4608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79712" y="436510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2400" b="1" dirty="0" smtClean="0"/>
              <a:t>5.</a:t>
            </a:r>
            <a:r>
              <a:rPr lang="tr-TR" sz="2400" b="1" dirty="0" err="1" smtClean="0"/>
              <a:t>Komüniteler</a:t>
            </a:r>
            <a:r>
              <a:rPr lang="tr-TR" sz="2400" b="1" dirty="0" smtClean="0"/>
              <a:t> müdahaleler nedeniyle denge durumunda değildir.</a:t>
            </a:r>
            <a:br>
              <a:rPr lang="tr-TR" sz="2400" b="1" dirty="0" smtClean="0"/>
            </a:br>
            <a:endParaRPr lang="tr-TR" sz="2400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Müdahaleler,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doğal afetler ya da insan faaliyetleri gibi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komünitelere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zarar veren ve kaynak kullanımını değiştiren olaylardır. Müdahalelerin tipi,sıklığı,şiddeti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komüniteden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komüniteye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değişir.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İnsan,müdahalelerin en yaygın etkenidir.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Bir müdahaleden sonra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komünitede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ard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arda gelen değişikliğe </a:t>
            </a:r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süksesyon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denir. 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tr-TR" sz="2800" dirty="0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Belirli bir bölgede uzun bir zaman içinde türlerin aşamalı olarak birbirlerinin yerini almalarına </a:t>
            </a:r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süksesyon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 (ardıllık:sıralı değişim)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denir.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Baraj yapımı, aşırı otlatma, yoğun ağaç kesimi, büyük yangınlar, toprak kaymaları, kuraklık, sel, küresel ısınma, volkanik patlamalar ya da kasırga gibi nedenlerle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komünitenin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yapısı bozulabilir. </a:t>
            </a:r>
          </a:p>
          <a:p>
            <a:r>
              <a:rPr lang="tr-TR" dirty="0" err="1" smtClean="0">
                <a:latin typeface="Calibri" pitchFamily="34" charset="0"/>
                <a:cs typeface="Calibri" pitchFamily="34" charset="0"/>
              </a:rPr>
              <a:t>Süksesyonlar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birincil ve ikincil </a:t>
            </a:r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süksesyon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olmak üzere iki grupta incelenir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BİRİNCİL SÜKSESYON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Buzul istilasına uğramış ya da yeni bir volkanik ada gibi toprağın henüz oluşmadığı alanlarda üzerinde canlı bulunmayan bir ortama canlıların yerleşmeye başlamasıyla gerçekleşir. </a:t>
            </a: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Birincil </a:t>
            </a:r>
            <a:r>
              <a:rPr lang="tr-TR" sz="2400" dirty="0" err="1" smtClean="0">
                <a:latin typeface="Calibri" pitchFamily="34" charset="0"/>
                <a:cs typeface="Calibri" pitchFamily="34" charset="0"/>
              </a:rPr>
              <a:t>süksesyonun</a:t>
            </a:r>
            <a:r>
              <a:rPr lang="tr-TR" sz="2400" dirty="0" smtClean="0">
                <a:latin typeface="Calibri" pitchFamily="34" charset="0"/>
                <a:cs typeface="Calibri" pitchFamily="34" charset="0"/>
              </a:rPr>
              <a:t> başlangıcındaki koşullar canlı gelişimine elverişsizdir. Bu nedenle </a:t>
            </a:r>
            <a:r>
              <a:rPr lang="tr-TR" sz="2400" dirty="0" err="1" smtClean="0">
                <a:latin typeface="Calibri" pitchFamily="34" charset="0"/>
                <a:cs typeface="Calibri" pitchFamily="34" charset="0"/>
              </a:rPr>
              <a:t>süksesyon</a:t>
            </a:r>
            <a:r>
              <a:rPr lang="tr-TR" sz="2400" dirty="0" smtClean="0">
                <a:latin typeface="Calibri" pitchFamily="34" charset="0"/>
                <a:cs typeface="Calibri" pitchFamily="34" charset="0"/>
              </a:rPr>
              <a:t> yavaş seyreder hatta binlerce yıl sürebilir.</a:t>
            </a: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Genellikle başlangıçta var olan ilk canlı formları ototrof bakterilerdir. </a:t>
            </a: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Birincil </a:t>
            </a:r>
            <a:r>
              <a:rPr lang="tr-TR" sz="2400" dirty="0" err="1" smtClean="0">
                <a:latin typeface="Calibri" pitchFamily="34" charset="0"/>
                <a:cs typeface="Calibri" pitchFamily="34" charset="0"/>
              </a:rPr>
              <a:t>süksesyonda</a:t>
            </a:r>
            <a:r>
              <a:rPr lang="tr-TR" sz="2400" dirty="0" smtClean="0">
                <a:latin typeface="Calibri" pitchFamily="34" charset="0"/>
                <a:cs typeface="Calibri" pitchFamily="34" charset="0"/>
              </a:rPr>
              <a:t>; liken, yosun, ot, funda, çalı ve ağaç evreleri sıralı bir değişim gösterir</a:t>
            </a:r>
          </a:p>
          <a:p>
            <a:endParaRPr lang="tr-TR" sz="2400" dirty="0" smtClean="0"/>
          </a:p>
          <a:p>
            <a:endParaRPr lang="tr-T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6" descr="succession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51520" y="0"/>
            <a:ext cx="8676456" cy="5205874"/>
          </a:xfrm>
          <a:noFill/>
          <a:ln/>
        </p:spPr>
      </p:pic>
      <p:sp>
        <p:nvSpPr>
          <p:cNvPr id="5" name="4 Metin kutusu"/>
          <p:cNvSpPr txBox="1"/>
          <p:nvPr/>
        </p:nvSpPr>
        <p:spPr>
          <a:xfrm>
            <a:off x="323528" y="5445224"/>
            <a:ext cx="864096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Liken evresinde; hiçbir canlının bulunmadığı kaya, kum, çakıl </a:t>
            </a:r>
            <a:r>
              <a:rPr lang="tr-TR" sz="2400" dirty="0" smtClean="0"/>
              <a:t>gibi ortamlarda likenler gelişir. Likenler bu ortamların topraklaşmasını sağlar.</a:t>
            </a:r>
            <a:endParaRPr lang="tr-TR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4" descr="primary_succession_in_shad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1814"/>
            <a:ext cx="8424936" cy="6363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Yosun evresinde;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likenler rekabeti kaybeder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Yosunlar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ortamı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nemlendirir. Omurgasızlar buraya yerleştiğinde ölü organizmaların çürümesiyle toprak kalitesi artar.</a:t>
            </a:r>
          </a:p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Ot evresinde;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ortama yerleşen otsu bitkiler yosunlara karşı rekabeti kazanır. Zamanla hayvan çeşitliliği de artmaya başlar</a:t>
            </a:r>
          </a:p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Funda-çalı evresinde;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otsu bitkiler rekabeti kaybeder. Ortama funda, yaban mersini, böğürtlen gibi çalı toplulukları yerleşir. Hayvanlar aracılığıyla büyük ağaçların tohumları taşınır.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8496944" cy="59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2.</a:t>
            </a:r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Komüniteler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 birbirinden kesin sınırlarla ayrılmış değildir.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Komşu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komüniteler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arasında geçiş bölgeleri bulunur.Bu bölgelere </a:t>
            </a:r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ekoton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denir.</a:t>
            </a:r>
            <a:endParaRPr lang="tr-TR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924944"/>
            <a:ext cx="5025835" cy="303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Metin kutusu"/>
          <p:cNvSpPr txBox="1"/>
          <p:nvPr/>
        </p:nvSpPr>
        <p:spPr>
          <a:xfrm>
            <a:off x="6084168" y="3284984"/>
            <a:ext cx="2520280" cy="304698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Tür çeşitliliği fazla</a:t>
            </a: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Türü temsil eden birey sayısı az</a:t>
            </a: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Rekabet fazla</a:t>
            </a: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Bireysel tolerans yüksek</a:t>
            </a:r>
          </a:p>
          <a:p>
            <a:r>
              <a:rPr lang="tr-TR" sz="2400" dirty="0" smtClean="0">
                <a:latin typeface="Calibri" pitchFamily="34" charset="0"/>
                <a:cs typeface="Calibri" pitchFamily="34" charset="0"/>
              </a:rPr>
              <a:t>Daha çok çeşitte iklim görülür</a:t>
            </a:r>
            <a:endParaRPr lang="tr-TR" sz="24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Ağaç evresi;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funda-çalı evresinin sonuna doğru başlar. Büyük ağaçlar altında çok sayıda hayvan türleri ve küçük bitkiler bulunur. Ortam şartları anormal derecede değişmedikçe dengeli ve olgunluğa erişmiş bir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meydana gelir. Buna </a:t>
            </a:r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klimaks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denir.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476672"/>
            <a:ext cx="8964488" cy="6120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İkincil </a:t>
            </a:r>
            <a:r>
              <a:rPr lang="tr-TR" dirty="0" err="1" smtClean="0"/>
              <a:t>Süksesyon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Daha önce üzerinde bir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komünitenin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bulunduğu ancak aşırı otlatma, kesim, yangın gibi nedenlerle bozulmuş ortamlarda gerçekleşir. 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Bu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süksesyon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doğada daha yaygındır ve ekosistemlerin kısmi olarak zarar görmesinden kaynaklanır. İkincil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süksesyonda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toprak yapısı bozulmamıştır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Tarım ve otlatma durduktan sonra terk edilen tarlaların üzerinde gerçekleşen değişimler ikincil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süksesyondur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. Bu alanlardaki öncü türler, bir yıllık otsu bitkilerdir. Otların yerini kısa sürede bodur, çalımsı bitkiler alır. 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Çalı evresinin sonuna doğru ortama büyük ağaçlar yerleşmeye başlar. Son evrede orman ağaçları çalıların çoğunun yerini alır</a:t>
            </a:r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685" y="332656"/>
            <a:ext cx="8430700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57617"/>
            <a:ext cx="5832648" cy="66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88640"/>
            <a:ext cx="6880432" cy="6320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09478"/>
            <a:ext cx="5760640" cy="687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7063043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115616" y="357301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7312491" cy="3779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043608" y="3933056"/>
            <a:ext cx="288032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7" y="1196752"/>
            <a:ext cx="7441197" cy="3865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716016" y="4581128"/>
            <a:ext cx="216024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b="1" dirty="0" smtClean="0"/>
              <a:t>3.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Dominant türler ve kilit taşı türler </a:t>
            </a:r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komünite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 yapısı üzerine kontrol uygular</a:t>
            </a:r>
          </a:p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Dominant tür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içerisindeki en yüksek bolluğa ya da en fazla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biyokütleye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sahip türlerdir.Diğer türlerin dağılımını ve varlığını güçlü şekilde kontrol ederler. </a:t>
            </a:r>
            <a:r>
              <a:rPr lang="tr-TR" u="sng" dirty="0" err="1" smtClean="0">
                <a:latin typeface="Calibri" pitchFamily="34" charset="0"/>
                <a:cs typeface="Calibri" pitchFamily="34" charset="0"/>
              </a:rPr>
              <a:t>Komüniteler</a:t>
            </a:r>
            <a:r>
              <a:rPr lang="tr-TR" u="sng" dirty="0" smtClean="0">
                <a:latin typeface="Calibri" pitchFamily="34" charset="0"/>
                <a:cs typeface="Calibri" pitchFamily="34" charset="0"/>
              </a:rPr>
              <a:t> baskın türlerine göre adlandırılır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Örnek:Akçaağaç,bir orman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komünitesinde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baskın tür ise gölgeleme ve toprak yapısı üzerinde büyük etkiye sahip olur.Bu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komüntedeki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bitki çeşitliliği ve dağılımı üzerinde etki yapar.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66735"/>
            <a:ext cx="6624736" cy="641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716016" y="623731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134" y="499012"/>
            <a:ext cx="7935322" cy="467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04048" y="4725144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879" y="836712"/>
            <a:ext cx="7575274" cy="43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5004048" y="4509120"/>
            <a:ext cx="216024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844824"/>
            <a:ext cx="774126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187624" y="350100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919" y="338824"/>
            <a:ext cx="6557425" cy="582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2195736" y="5805264"/>
            <a:ext cx="360040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058" y="1268760"/>
            <a:ext cx="763331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563888" y="450912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2816"/>
            <a:ext cx="7351482" cy="350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043608" y="2996952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7167" y="847632"/>
            <a:ext cx="7205233" cy="436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788024" y="4797152"/>
            <a:ext cx="288032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2014-LYS</a:t>
            </a:r>
            <a:endParaRPr lang="tr-T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971" y="1340768"/>
            <a:ext cx="4491789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628800"/>
            <a:ext cx="4095750" cy="418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Oval"/>
          <p:cNvSpPr/>
          <p:nvPr/>
        </p:nvSpPr>
        <p:spPr>
          <a:xfrm>
            <a:off x="4572000" y="2996952"/>
            <a:ext cx="144016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2014-LYS</a:t>
            </a:r>
            <a:endParaRPr lang="tr-T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619262"/>
            <a:ext cx="6060396" cy="442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07704" y="3861048"/>
            <a:ext cx="216024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Su ve besin gibi sınırlı kaynakların kullanımında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rekabette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üstün olan tür baskın hale gelir.Zaman ve çevre koşullarının etkisiyle baskın tür değişebilir.</a:t>
            </a:r>
          </a:p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Kilit taşı tür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: Ekolojik nişleri nedeniyle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yapısını kuvvetli şekilde kontrol eden türlerdir.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içerisinde çok sayıda bulunmazlar.</a:t>
            </a:r>
          </a:p>
          <a:p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1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4.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Komünitede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 bulunan popülasyonlar arasında rekabet av-avcı ilişkisi </a:t>
            </a:r>
            <a:r>
              <a:rPr lang="tr-TR" b="1" dirty="0" err="1" smtClean="0">
                <a:latin typeface="Calibri" pitchFamily="34" charset="0"/>
                <a:cs typeface="Calibri" pitchFamily="34" charset="0"/>
              </a:rPr>
              <a:t>simbiyotik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 yaşam gibi çeşitli etkileşimler görülebilir. </a:t>
            </a:r>
          </a:p>
          <a:p>
            <a:r>
              <a:rPr lang="tr-TR" b="1" dirty="0" smtClean="0">
                <a:latin typeface="Calibri" pitchFamily="34" charset="0"/>
                <a:cs typeface="Calibri" pitchFamily="34" charset="0"/>
              </a:rPr>
              <a:t>A)Rekabet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Gereksinim duyulan ana kaynak sınırlı miktarda olduğu zaman iki tür arasında potansiyel olarak rekabet olur. 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Rekabet farklı türler arasında olduğu gibi aynı türün bireyleri arasında da olabilir. Aynı türe ait bireyler arasındaki rekabete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tür içi rekabet denir. </a:t>
            </a:r>
          </a:p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Farklı türlerin bireyleri arasındaki rekabete ise </a:t>
            </a:r>
            <a:r>
              <a:rPr lang="tr-TR" b="1" dirty="0" smtClean="0">
                <a:latin typeface="Calibri" pitchFamily="34" charset="0"/>
                <a:cs typeface="Calibri" pitchFamily="34" charset="0"/>
              </a:rPr>
              <a:t>türler arası rekabet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denir. Buğday tarlasındaki buğdaylar ile ayrık otu arasındaki rekabet, türler arasındaki rekabete örnektir.</a:t>
            </a:r>
          </a:p>
          <a:p>
            <a:endParaRPr lang="tr-TR" b="1" dirty="0" smtClean="0"/>
          </a:p>
          <a:p>
            <a:endParaRPr lang="tr-TR" dirty="0" smtClean="0"/>
          </a:p>
          <a:p>
            <a:endParaRPr lang="tr-TR" b="1" dirty="0" smtClean="0"/>
          </a:p>
          <a:p>
            <a:endParaRPr lang="tr-T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Rekabette Elenme Prensibi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1934 yılında Rus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ekolog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G.F.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Gause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(G.F.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Gaus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), </a:t>
            </a:r>
            <a:r>
              <a:rPr lang="tr-TR" i="1" dirty="0" err="1" smtClean="0">
                <a:latin typeface="Calibri" pitchFamily="34" charset="0"/>
                <a:cs typeface="Calibri" pitchFamily="34" charset="0"/>
              </a:rPr>
              <a:t>Paramecium</a:t>
            </a:r>
            <a:r>
              <a:rPr lang="tr-TR" i="1" dirty="0" smtClean="0">
                <a:latin typeface="Calibri" pitchFamily="34" charset="0"/>
                <a:cs typeface="Calibri" pitchFamily="34" charset="0"/>
              </a:rPr>
              <a:t> a</a:t>
            </a:r>
            <a:r>
              <a:rPr lang="pt-BR" i="1" dirty="0" smtClean="0">
                <a:latin typeface="Calibri" pitchFamily="34" charset="0"/>
                <a:cs typeface="Calibri" pitchFamily="34" charset="0"/>
              </a:rPr>
              <a:t>urelia ve Paramecium caudatum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adı verilen iki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protista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türü ile yaptığı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laboratuvar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deneylerinde türler arası rekabetin etkilerini araştırmıştır.</a:t>
            </a:r>
          </a:p>
          <a:p>
            <a:endParaRPr lang="tr-TR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3816424" cy="394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"/>
            <a:ext cx="3816424" cy="4452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etin kutusu"/>
          <p:cNvSpPr txBox="1"/>
          <p:nvPr/>
        </p:nvSpPr>
        <p:spPr>
          <a:xfrm>
            <a:off x="467544" y="4365104"/>
            <a:ext cx="828092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latin typeface="Calibri" pitchFamily="34" charset="0"/>
                <a:cs typeface="Calibri" pitchFamily="34" charset="0"/>
              </a:rPr>
              <a:t>İki türü birlikte aynı kültür ortamında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yetiştirdiğinde </a:t>
            </a:r>
            <a:r>
              <a:rPr lang="tr-TR" i="1" dirty="0" smtClean="0">
                <a:latin typeface="Calibri" pitchFamily="34" charset="0"/>
                <a:cs typeface="Calibri" pitchFamily="34" charset="0"/>
              </a:rPr>
              <a:t>P.</a:t>
            </a:r>
            <a:r>
              <a:rPr lang="tr-TR" i="1" dirty="0" err="1" smtClean="0">
                <a:latin typeface="Calibri" pitchFamily="34" charset="0"/>
                <a:cs typeface="Calibri" pitchFamily="34" charset="0"/>
              </a:rPr>
              <a:t>aurelia</a:t>
            </a:r>
            <a:r>
              <a:rPr lang="tr-TR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tr-TR" i="1" dirty="0">
                <a:latin typeface="Calibri" pitchFamily="34" charset="0"/>
                <a:cs typeface="Calibri" pitchFamily="34" charset="0"/>
              </a:rPr>
              <a:t>besin bulmada daha başarılı olmuş, </a:t>
            </a:r>
            <a:r>
              <a:rPr lang="tr-TR" i="1" dirty="0" smtClean="0">
                <a:latin typeface="Calibri" pitchFamily="34" charset="0"/>
                <a:cs typeface="Calibri" pitchFamily="34" charset="0"/>
              </a:rPr>
              <a:t>sayısı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artmış </a:t>
            </a:r>
            <a:r>
              <a:rPr lang="tr-TR" i="1" dirty="0">
                <a:latin typeface="Calibri" pitchFamily="34" charset="0"/>
                <a:cs typeface="Calibri" pitchFamily="34" charset="0"/>
              </a:rPr>
              <a:t>P.</a:t>
            </a:r>
            <a:r>
              <a:rPr lang="tr-TR" i="1" dirty="0" err="1">
                <a:latin typeface="Calibri" pitchFamily="34" charset="0"/>
                <a:cs typeface="Calibri" pitchFamily="34" charset="0"/>
              </a:rPr>
              <a:t>caudatum</a:t>
            </a:r>
            <a:r>
              <a:rPr lang="tr-TR" i="1" dirty="0">
                <a:latin typeface="Calibri" pitchFamily="34" charset="0"/>
                <a:cs typeface="Calibri" pitchFamily="34" charset="0"/>
              </a:rPr>
              <a:t> ise tamamen yok </a:t>
            </a:r>
            <a:r>
              <a:rPr lang="tr-TR" i="1" dirty="0" smtClean="0">
                <a:latin typeface="Calibri" pitchFamily="34" charset="0"/>
                <a:cs typeface="Calibri" pitchFamily="34" charset="0"/>
              </a:rPr>
              <a:t>olmuştur.</a:t>
            </a:r>
            <a:r>
              <a:rPr lang="tr-TR" dirty="0">
                <a:latin typeface="Calibri" pitchFamily="34" charset="0"/>
                <a:cs typeface="Calibri" pitchFamily="34" charset="0"/>
              </a:rPr>
              <a:t>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Aynı sınırlı </a:t>
            </a:r>
            <a:r>
              <a:rPr lang="tr-TR" dirty="0">
                <a:latin typeface="Calibri" pitchFamily="34" charset="0"/>
                <a:cs typeface="Calibri" pitchFamily="34" charset="0"/>
              </a:rPr>
              <a:t>kaynaklar için rekabet ettiği ve birlikte yaşayamayacağı 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sonucuna ulaşılmıştır</a:t>
            </a:r>
            <a:r>
              <a:rPr lang="tr-TR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7" name="6 Metin kutusu"/>
          <p:cNvSpPr txBox="1"/>
          <p:nvPr/>
        </p:nvSpPr>
        <p:spPr>
          <a:xfrm>
            <a:off x="467544" y="5517233"/>
            <a:ext cx="8247860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r-TR" dirty="0" smtClean="0">
                <a:latin typeface="Calibri" pitchFamily="34" charset="0"/>
                <a:cs typeface="Calibri" pitchFamily="34" charset="0"/>
              </a:rPr>
              <a:t>Ekolojik nişleri aynı olan iki tür, </a:t>
            </a:r>
            <a:r>
              <a:rPr lang="tr-TR" dirty="0" err="1" smtClean="0">
                <a:latin typeface="Calibri" pitchFamily="34" charset="0"/>
                <a:cs typeface="Calibri" pitchFamily="34" charset="0"/>
              </a:rPr>
              <a:t>komünite</a:t>
            </a:r>
            <a:r>
              <a:rPr lang="tr-TR" dirty="0" smtClean="0">
                <a:latin typeface="Calibri" pitchFamily="34" charset="0"/>
                <a:cs typeface="Calibri" pitchFamily="34" charset="0"/>
              </a:rPr>
              <a:t> içinde bir araya geldiğinde aralarında rekabet başlar ve daha az rekabet gücündeki tür o alanda yok olur ya da türlerden biri doğal seleksiyonla farklı bir kaynağı kullanmak üzere farklı özellikler kazanabilir. 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sse Senedi">
  <a:themeElements>
    <a:clrScheme name="Hisse Senedi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isse Senedi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isse Senedi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432</TotalTime>
  <Words>1481</Words>
  <Application>Microsoft Office PowerPoint</Application>
  <PresentationFormat>Ekran Gösterisi (4:3)</PresentationFormat>
  <Paragraphs>108</Paragraphs>
  <Slides>59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59</vt:i4>
      </vt:variant>
    </vt:vector>
  </HeadingPairs>
  <TitlesOfParts>
    <vt:vector size="60" baseType="lpstr">
      <vt:lpstr>Hisse Senedi</vt:lpstr>
      <vt:lpstr>KOMÜNİTE VE POPULASYON EKOLOJİSİ</vt:lpstr>
      <vt:lpstr>Slayt 2</vt:lpstr>
      <vt:lpstr>KOMÜNİTENİN ÖZELLİKLERİ</vt:lpstr>
      <vt:lpstr>Slayt 4</vt:lpstr>
      <vt:lpstr>Slayt 5</vt:lpstr>
      <vt:lpstr>Slayt 6</vt:lpstr>
      <vt:lpstr>Slayt 7</vt:lpstr>
      <vt:lpstr>Rekabette Elenme Prensibi</vt:lpstr>
      <vt:lpstr>Slayt 9</vt:lpstr>
      <vt:lpstr>2018-AYT</vt:lpstr>
      <vt:lpstr>2014-LYS</vt:lpstr>
      <vt:lpstr>2013-LYS</vt:lpstr>
      <vt:lpstr>2012-LYS</vt:lpstr>
      <vt:lpstr>Slayt 14</vt:lpstr>
      <vt:lpstr>Slayt 15</vt:lpstr>
      <vt:lpstr>B.Komünitelerde predasyon görülebilir.</vt:lpstr>
      <vt:lpstr>Slayt 17</vt:lpstr>
      <vt:lpstr>Slayt 18</vt:lpstr>
      <vt:lpstr>C.Komünitelerde Simbiyotik İlişkiler</vt:lpstr>
      <vt:lpstr>MUTUALİZM</vt:lpstr>
      <vt:lpstr>2016-LYS</vt:lpstr>
      <vt:lpstr>KOMMENSALİZM</vt:lpstr>
      <vt:lpstr>PARAZİTİZM</vt:lpstr>
      <vt:lpstr>Slayt 24</vt:lpstr>
      <vt:lpstr>Slayt 25</vt:lpstr>
      <vt:lpstr>Slayt 26</vt:lpstr>
      <vt:lpstr>Slayt 27</vt:lpstr>
      <vt:lpstr>Slayt 28</vt:lpstr>
      <vt:lpstr>Hayvansal Parazitler</vt:lpstr>
      <vt:lpstr>Slayt 30</vt:lpstr>
      <vt:lpstr>Slayt 31</vt:lpstr>
      <vt:lpstr>2015-LYS</vt:lpstr>
      <vt:lpstr>5.Komüniteler müdahaleler nedeniyle denge durumunda değildir. </vt:lpstr>
      <vt:lpstr>Slayt 34</vt:lpstr>
      <vt:lpstr>BİRİNCİL SÜKSESYON</vt:lpstr>
      <vt:lpstr>Slayt 36</vt:lpstr>
      <vt:lpstr>Slayt 37</vt:lpstr>
      <vt:lpstr>Slayt 38</vt:lpstr>
      <vt:lpstr>Slayt 39</vt:lpstr>
      <vt:lpstr>Slayt 40</vt:lpstr>
      <vt:lpstr>Slayt 41</vt:lpstr>
      <vt:lpstr>İkincil Süksesyon</vt:lpstr>
      <vt:lpstr>Slayt 43</vt:lpstr>
      <vt:lpstr>Slayt 44</vt:lpstr>
      <vt:lpstr>Slayt 45</vt:lpstr>
      <vt:lpstr>Slayt 46</vt:lpstr>
      <vt:lpstr>Slayt 47</vt:lpstr>
      <vt:lpstr>Slayt 48</vt:lpstr>
      <vt:lpstr>Slayt 49</vt:lpstr>
      <vt:lpstr>Slayt 50</vt:lpstr>
      <vt:lpstr>Slayt 51</vt:lpstr>
      <vt:lpstr>Slayt 52</vt:lpstr>
      <vt:lpstr>Slayt 53</vt:lpstr>
      <vt:lpstr>Slayt 54</vt:lpstr>
      <vt:lpstr>Slayt 55</vt:lpstr>
      <vt:lpstr>Slayt 56</vt:lpstr>
      <vt:lpstr>Slayt 57</vt:lpstr>
      <vt:lpstr>2014-LYS</vt:lpstr>
      <vt:lpstr>2014-LYS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KOMÜNİTE VE POPULASYON EKOLOJİSİ</dc:title>
  <dc:creator>pc</dc:creator>
  <cp:lastModifiedBy>Asuspc</cp:lastModifiedBy>
  <cp:revision>34</cp:revision>
  <dcterms:created xsi:type="dcterms:W3CDTF">2014-02-25T12:28:27Z</dcterms:created>
  <dcterms:modified xsi:type="dcterms:W3CDTF">2019-02-21T07:36:04Z</dcterms:modified>
</cp:coreProperties>
</file>